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Roboto Mono" panose="020B0604020202020204" charset="0"/>
      <p:regular r:id="rId20"/>
      <p:bold r:id="rId21"/>
      <p:italic r:id="rId22"/>
      <p:boldItalic r:id="rId23"/>
    </p:embeddedFont>
    <p:embeddedFont>
      <p:font typeface="Tahoma" panose="020B060403050404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93581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738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687817b1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3687817b1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963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687817b1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3687817b1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183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3687817b1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3687817b1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342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687817b1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3687817b1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500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0705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058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826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91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11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90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0366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1846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3687817b1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3687817b1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049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687817b1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687817b1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518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3687817b1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3687817b1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86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23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ий слайд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/>
            </a:lvl1pPr>
            <a:lvl2pPr lvl="1" indent="0" algn="r">
              <a:spcBef>
                <a:spcPts val="0"/>
              </a:spcBef>
              <a:buNone/>
              <a:defRPr/>
            </a:lvl2pPr>
            <a:lvl3pPr lvl="2" indent="0" algn="r">
              <a:spcBef>
                <a:spcPts val="0"/>
              </a:spcBef>
              <a:buNone/>
              <a:defRPr/>
            </a:lvl3pPr>
            <a:lvl4pPr lvl="3" indent="0" algn="r">
              <a:spcBef>
                <a:spcPts val="0"/>
              </a:spcBef>
              <a:buNone/>
              <a:defRPr/>
            </a:lvl4pPr>
            <a:lvl5pPr lvl="4" indent="0" algn="r">
              <a:spcBef>
                <a:spcPts val="0"/>
              </a:spcBef>
              <a:buNone/>
              <a:defRPr/>
            </a:lvl5pPr>
            <a:lvl6pPr lvl="5" indent="0" algn="r">
              <a:spcBef>
                <a:spcPts val="0"/>
              </a:spcBef>
              <a:buNone/>
              <a:defRPr/>
            </a:lvl6pPr>
            <a:lvl7pPr lvl="6" indent="0" algn="r">
              <a:spcBef>
                <a:spcPts val="0"/>
              </a:spcBef>
              <a:buNone/>
              <a:defRPr/>
            </a:lvl7pPr>
            <a:lvl8pPr lvl="7" indent="0" algn="r">
              <a:spcBef>
                <a:spcPts val="0"/>
              </a:spcBef>
              <a:buNone/>
              <a:defRPr/>
            </a:lvl8pPr>
            <a:lvl9pPr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ий слайд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і об’єкт">
  <p:cSld name="Заголовок і об’єкт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6176962"/>
            <a:ext cx="12192000" cy="681355"/>
          </a:xfrm>
          <a:custGeom>
            <a:avLst/>
            <a:gdLst/>
            <a:ahLst/>
            <a:cxnLst/>
            <a:rect l="l" t="t" r="r" b="b"/>
            <a:pathLst>
              <a:path w="12192000" h="681354" extrusionOk="0">
                <a:moveTo>
                  <a:pt x="12192000" y="0"/>
                </a:moveTo>
                <a:lnTo>
                  <a:pt x="0" y="0"/>
                </a:lnTo>
                <a:lnTo>
                  <a:pt x="0" y="681037"/>
                </a:lnTo>
                <a:lnTo>
                  <a:pt x="12192000" y="681037"/>
                </a:lnTo>
                <a:lnTo>
                  <a:pt x="12192000" y="0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4177" y="117594"/>
            <a:ext cx="924520" cy="135006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359229" y="158364"/>
            <a:ext cx="9473541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695289" y="1334694"/>
            <a:ext cx="10801421" cy="284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’єкти">
  <p:cSld name="Два об’єкти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359229" y="158364"/>
            <a:ext cx="9473541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Лише заголовок">
  <p:cSld name="Лише заголовок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359229" y="158364"/>
            <a:ext cx="9473541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ий слайд">
  <p:cSld name="Пустий слайд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33413"/>
            <a:ext cx="12192000" cy="525145"/>
          </a:xfrm>
          <a:custGeom>
            <a:avLst/>
            <a:gdLst/>
            <a:ahLst/>
            <a:cxnLst/>
            <a:rect l="l" t="t" r="r" b="b"/>
            <a:pathLst>
              <a:path w="12192000" h="525145" extrusionOk="0">
                <a:moveTo>
                  <a:pt x="12191936" y="0"/>
                </a:moveTo>
                <a:lnTo>
                  <a:pt x="0" y="0"/>
                </a:lnTo>
                <a:lnTo>
                  <a:pt x="0" y="524586"/>
                </a:lnTo>
                <a:lnTo>
                  <a:pt x="12191936" y="524586"/>
                </a:lnTo>
                <a:lnTo>
                  <a:pt x="12191936" y="0"/>
                </a:lnTo>
                <a:close/>
              </a:path>
            </a:pathLst>
          </a:custGeom>
          <a:solidFill>
            <a:srgbClr val="1C396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/>
          <p:nvPr/>
        </p:nvSpPr>
        <p:spPr>
          <a:xfrm>
            <a:off x="0" y="6333401"/>
            <a:ext cx="12192000" cy="525145"/>
          </a:xfrm>
          <a:custGeom>
            <a:avLst/>
            <a:gdLst/>
            <a:ahLst/>
            <a:cxnLst/>
            <a:rect l="l" t="t" r="r" b="b"/>
            <a:pathLst>
              <a:path w="12192000" h="525145" extrusionOk="0">
                <a:moveTo>
                  <a:pt x="0" y="0"/>
                </a:moveTo>
                <a:lnTo>
                  <a:pt x="12191936" y="0"/>
                </a:lnTo>
                <a:lnTo>
                  <a:pt x="12191936" y="524598"/>
                </a:lnTo>
              </a:path>
            </a:pathLst>
          </a:custGeom>
          <a:noFill/>
          <a:ln w="9525" cap="flat" cmpd="sng">
            <a:solidFill>
              <a:srgbClr val="1C39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" name="Google Shape;8;p1"/>
          <p:cNvSpPr/>
          <p:nvPr/>
        </p:nvSpPr>
        <p:spPr>
          <a:xfrm>
            <a:off x="0" y="0"/>
            <a:ext cx="12192000" cy="1206500"/>
          </a:xfrm>
          <a:custGeom>
            <a:avLst/>
            <a:gdLst/>
            <a:ahLst/>
            <a:cxnLst/>
            <a:rect l="l" t="t" r="r" b="b"/>
            <a:pathLst>
              <a:path w="12192000" h="1206500" extrusionOk="0">
                <a:moveTo>
                  <a:pt x="12191936" y="0"/>
                </a:moveTo>
                <a:lnTo>
                  <a:pt x="0" y="0"/>
                </a:lnTo>
                <a:lnTo>
                  <a:pt x="0" y="1206004"/>
                </a:lnTo>
                <a:lnTo>
                  <a:pt x="12191936" y="1206004"/>
                </a:lnTo>
                <a:lnTo>
                  <a:pt x="12191936" y="0"/>
                </a:lnTo>
                <a:close/>
              </a:path>
            </a:pathLst>
          </a:custGeom>
          <a:solidFill>
            <a:srgbClr val="1C396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12192000" cy="1206500"/>
          </a:xfrm>
          <a:custGeom>
            <a:avLst/>
            <a:gdLst/>
            <a:ahLst/>
            <a:cxnLst/>
            <a:rect l="l" t="t" r="r" b="b"/>
            <a:pathLst>
              <a:path w="12192000" h="1206500" extrusionOk="0">
                <a:moveTo>
                  <a:pt x="12191936" y="0"/>
                </a:moveTo>
                <a:lnTo>
                  <a:pt x="12191936" y="1205992"/>
                </a:lnTo>
                <a:lnTo>
                  <a:pt x="0" y="1205992"/>
                </a:lnTo>
              </a:path>
            </a:pathLst>
          </a:custGeom>
          <a:noFill/>
          <a:ln w="952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7204" y="55999"/>
            <a:ext cx="731591" cy="10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359229" y="158364"/>
            <a:ext cx="9473541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rgbClr val="1F386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695289" y="1334694"/>
            <a:ext cx="10801421" cy="284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ctrTitle"/>
          </p:nvPr>
        </p:nvSpPr>
        <p:spPr>
          <a:xfrm>
            <a:off x="225287" y="1672025"/>
            <a:ext cx="11661900" cy="4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4000" b="1"/>
              <a:t/>
            </a:r>
            <a:br>
              <a:rPr lang="uk-UA" sz="4000" b="1"/>
            </a:br>
            <a:r>
              <a:rPr lang="uk-UA" sz="4000" b="1"/>
              <a:t/>
            </a:r>
            <a:br>
              <a:rPr lang="uk-UA" sz="4000" b="1"/>
            </a:br>
            <a:r>
              <a:rPr lang="uk-UA" sz="4000" b="1"/>
              <a:t>Веб-додаток для хостингу зображень</a:t>
            </a:r>
            <a:br>
              <a:rPr lang="uk-UA" sz="4000" b="1"/>
            </a:br>
            <a:r>
              <a:rPr lang="uk-UA" sz="4000" b="1"/>
              <a:t/>
            </a:r>
            <a:br>
              <a:rPr lang="uk-UA" sz="4000" b="1"/>
            </a:br>
            <a:r>
              <a:rPr lang="uk-UA" sz="3200" u="sng"/>
              <a:t>Виконав:</a:t>
            </a:r>
            <a:r>
              <a:rPr lang="uk-UA" sz="3200"/>
              <a:t> Коваленко Данило Олексійович ТВ-31</a:t>
            </a:r>
            <a:r>
              <a:rPr lang="uk-UA" sz="4000" b="1"/>
              <a:t/>
            </a:r>
            <a:br>
              <a:rPr lang="uk-UA" sz="4000" b="1"/>
            </a:br>
            <a:r>
              <a:rPr lang="uk-UA" sz="3200" u="sng"/>
              <a:t>Перевірив:</a:t>
            </a:r>
            <a:r>
              <a:rPr lang="uk-UA" sz="4000"/>
              <a:t> </a:t>
            </a:r>
            <a:r>
              <a:rPr lang="uk-UA" sz="3200"/>
              <a:t>Гагарін Олександр Олександрович</a:t>
            </a:r>
            <a:br>
              <a:rPr lang="uk-UA" sz="3200"/>
            </a:br>
            <a:r>
              <a:rPr lang="uk-UA" sz="3200"/>
              <a:t/>
            </a:r>
            <a:br>
              <a:rPr lang="uk-UA" sz="3200"/>
            </a:br>
            <a:r>
              <a:rPr lang="uk-UA" sz="3200"/>
              <a:t>Рік захисту 2025</a:t>
            </a:r>
            <a:endParaRPr sz="3200"/>
          </a:p>
        </p:txBody>
      </p:sp>
      <p:sp>
        <p:nvSpPr>
          <p:cNvPr id="57" name="Google Shape;57;p8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225288" y="1170603"/>
            <a:ext cx="11661912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>
                <a:solidFill>
                  <a:srgbClr val="002060"/>
                </a:solidFill>
              </a:rPr>
              <a:t>Навчально-науковий інститут атомної та теплової енергетики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>
                <a:solidFill>
                  <a:srgbClr val="002060"/>
                </a:solidFill>
              </a:rPr>
              <a:t>Кафедра інженерії програмного забезпечення в енергетиці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200" b="1">
                <a:solidFill>
                  <a:srgbClr val="002060"/>
                </a:solidFill>
              </a:rPr>
              <a:t>Основи Веб-програмування. Курсова робота</a:t>
            </a:r>
            <a:endParaRPr sz="3200" b="1">
              <a:solidFill>
                <a:srgbClr val="002060"/>
              </a:solidFill>
            </a:endParaRPr>
          </a:p>
        </p:txBody>
      </p:sp>
      <p:sp>
        <p:nvSpPr>
          <p:cNvPr id="59" name="Google Shape;59;p8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1/17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7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uk-UA">
                <a:solidFill>
                  <a:srgbClr val="002060"/>
                </a:solidFill>
              </a:rPr>
              <a:t>Реалізація системи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9136251" y="6350230"/>
            <a:ext cx="30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10/17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1"/>
          </p:nvPr>
        </p:nvSpPr>
        <p:spPr>
          <a:xfrm>
            <a:off x="478960" y="2489165"/>
            <a:ext cx="11234100" cy="38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Використані мови програмування, фреймворки, бібліотеки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Мови програмування: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Python (серверна частина)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JavaScript (для клієнтської логіки)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HTML/CSS (розмітка та стилізація інтерфейсу, створені вручну)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Фреймворки та інструменти: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FastAPI (асинхронний фреймворк для створення REST API)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Docker (для контейнеризації застосунку та стабільного розгортання)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Uvicorn (ASGI-сервер для запуску FastAPI-додатку)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Бібліотеки: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Passlib (для хешування паролів за алгоритмом bcrypt)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Python-Multipart (для обробки завантаження файлів)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python-jose (JWT для авторизації та аутентифікації)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aiofiles (асинхронне зберігання зображень на диску)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База даних: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PostgreSQL (для зберігання інформації про користувачів, зображення та метадані)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Реалізація системи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9136251" y="6350230"/>
            <a:ext cx="30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11/17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50" y="2495763"/>
            <a:ext cx="3678179" cy="258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254" y="2452963"/>
            <a:ext cx="3702046" cy="258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6700" y="2495778"/>
            <a:ext cx="3669542" cy="258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1002658" y="5158900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Головна сторінка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ubTitle" idx="1"/>
          </p:nvPr>
        </p:nvSpPr>
        <p:spPr>
          <a:xfrm>
            <a:off x="4821683" y="5202925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Перегляд зображення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subTitle" idx="1"/>
          </p:nvPr>
        </p:nvSpPr>
        <p:spPr>
          <a:xfrm>
            <a:off x="8972433" y="5158888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Профіль користувача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rgbClr val="002060"/>
                </a:solidFill>
              </a:rPr>
              <a:t>Реалізація системи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1449600" y="3595288"/>
            <a:ext cx="914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50" y="2323088"/>
            <a:ext cx="3658813" cy="258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462" y="2323100"/>
            <a:ext cx="4005075" cy="258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1375" y="2323100"/>
            <a:ext cx="3628224" cy="25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>
            <a:spLocks noGrp="1"/>
          </p:cNvSpPr>
          <p:nvPr>
            <p:ph type="subTitle" idx="1"/>
          </p:nvPr>
        </p:nvSpPr>
        <p:spPr>
          <a:xfrm>
            <a:off x="1002658" y="5158900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Свій профіль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1"/>
          </p:nvPr>
        </p:nvSpPr>
        <p:spPr>
          <a:xfrm>
            <a:off x="4821683" y="5202925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Завантаження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1"/>
          </p:nvPr>
        </p:nvSpPr>
        <p:spPr>
          <a:xfrm>
            <a:off x="8972433" y="5158888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Авторизація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9136251" y="6350230"/>
            <a:ext cx="30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12/17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7705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rgbClr val="002060"/>
                </a:solidFill>
              </a:rPr>
              <a:t>Реалізація системи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1"/>
          </p:nvPr>
        </p:nvSpPr>
        <p:spPr>
          <a:xfrm>
            <a:off x="1746608" y="5246825"/>
            <a:ext cx="242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Монтоване збереження файлів та їх уникальний підпис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911" y="2664963"/>
            <a:ext cx="4763401" cy="258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>
            <a:spLocks noGrp="1"/>
          </p:cNvSpPr>
          <p:nvPr>
            <p:ph type="subTitle" idx="1"/>
          </p:nvPr>
        </p:nvSpPr>
        <p:spPr>
          <a:xfrm>
            <a:off x="7148058" y="5345125"/>
            <a:ext cx="2429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Реєстрація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9136251" y="6350230"/>
            <a:ext cx="30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13/17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38" y="2867875"/>
            <a:ext cx="5506624" cy="19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>
            <a:spLocks noGrp="1"/>
          </p:cNvSpPr>
          <p:nvPr>
            <p:ph type="ctrTitle"/>
          </p:nvPr>
        </p:nvSpPr>
        <p:spPr>
          <a:xfrm>
            <a:off x="1115950" y="1236375"/>
            <a:ext cx="104493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Тестування та верифікація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1"/>
          </p:nvPr>
        </p:nvSpPr>
        <p:spPr>
          <a:xfrm>
            <a:off x="1523990" y="2193439"/>
            <a:ext cx="9144000" cy="4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Методи тестування: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Модульне – перевірка окремих функцій, моделі, API.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Інтеграційне – тест взаємодії API з БД та файлами.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Системне – перевірка всієї системи: реєстрація, логін, завантаження.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Результати: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Усі основні функції пройшли тестування.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API стабільно працює з базою та файлами.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Інтерфейс відображає дані без помилок.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Оцінка: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Якість: система стабільна, логіка чітка.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Надійність: bcrypt + JWT, захист даних.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Порівняння з аналогами:</a:t>
            </a:r>
            <a:b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Більше функцій – профіль, аватар, галерея.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Простий інтерфейс без фреймворків.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Краще захищено: токени, хешування.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Легко розширити (FastAPI, Docker).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>
              <a:solidFill>
                <a:srgbClr val="002060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14/17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ctrTitle"/>
          </p:nvPr>
        </p:nvSpPr>
        <p:spPr>
          <a:xfrm>
            <a:off x="-1129475" y="1123150"/>
            <a:ext cx="13925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Впровадження та супровід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ubTitle" idx="1"/>
          </p:nvPr>
        </p:nvSpPr>
        <p:spPr>
          <a:xfrm>
            <a:off x="1524000" y="2195263"/>
            <a:ext cx="9144000" cy="4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Розгортання системи: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Встановлення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Клонування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репозиторію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Налаштування </a:t>
            </a:r>
            <a:r>
              <a:rPr lang="uk-UA" sz="11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uk-UA" sz="11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env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файлу з параметрами БД та середовища.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Запуск </a:t>
            </a:r>
            <a:r>
              <a:rPr lang="uk-UA" sz="11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docker-compose</a:t>
            </a:r>
            <a:r>
              <a:rPr lang="uk-UA" sz="11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uk-UA" sz="11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up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підняття контейнерів і сервісів.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Міграції бази даних через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Alembic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FastAPI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Налаштування сервера (NGINX або інший реверс-проксі).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Запуск і тестування додатку.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Документація: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Для користувачів – реєстрація, завантаження, перегляд зображень.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Для розробників – структура проекту, API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ендпоінти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налаштування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БД.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Плани розвитку: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Розширення функціоналу — додавання тегів, категорій, пошуку.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Покращення інтерфейсу — адаптивність, швидкість роботи.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Мобільна версія сайту або окремий застосунок.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Автоматичні повідомлення про статуси завантажень.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Підвищення безпеки — регулярні оновлення, захист від атак.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Оптимізація продуктивності —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кешування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балансування навантаження.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Розвиток спільноти користувачів і підтримка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проєкту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15/17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ctrTitle"/>
          </p:nvPr>
        </p:nvSpPr>
        <p:spPr>
          <a:xfrm>
            <a:off x="1524000" y="1663304"/>
            <a:ext cx="91440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Висновки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1"/>
          </p:nvPr>
        </p:nvSpPr>
        <p:spPr>
          <a:xfrm>
            <a:off x="1524000" y="2743113"/>
            <a:ext cx="9144000" cy="24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Основні результати роботи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Розроблено веб-додаток для хостингу зображень з реєстрацією, авторизацією, завантаженням та переглядом файлів, адміністративною панеллю, Docker і PostgreSQL.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Досягнення мети та виконання завдань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Реалізовано ключові функції: користувацька автентифікація, зберігання даних, адмінпанель, автоматизоване розгортання через Docker.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Практична та наукова цінність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Підтримка творців, надання інструменту для поширення своїх робіт у вигляді малюнків чи фотографій, сучасні технології бекенду та безпеки.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Перспективи розвитку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Розширення функціоналу (теги, пошук), інтеграція нових сервісів, мобільна версія, автоматичні повідомлення, оптимізація безпеки і продуктивності.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16/17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ctrTitle"/>
          </p:nvPr>
        </p:nvSpPr>
        <p:spPr>
          <a:xfrm>
            <a:off x="1524000" y="1540497"/>
            <a:ext cx="9144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/>
              <a:t>Посилання на Github</a:t>
            </a:r>
            <a:endParaRPr/>
          </a:p>
        </p:txBody>
      </p:sp>
      <p:sp>
        <p:nvSpPr>
          <p:cNvPr id="199" name="Google Shape;199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r>
              <a:rPr lang="uk-UA">
                <a:solidFill>
                  <a:srgbClr val="002060"/>
                </a:solidFill>
              </a:rPr>
              <a:t>https://github.com/psy-radiation/WEBkursova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17/17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>
            <a:off x="1524000" y="1663304"/>
            <a:ext cx="9144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Актуальність теми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1524000" y="2695763"/>
            <a:ext cx="9144000" cy="417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Курсова робота присвячена розробці веб-сервісу для розміщення 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зображень</a:t>
            </a:r>
            <a:r>
              <a:rPr lang="en-US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Основна задача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створення платформи з можливістю реєстрації користувачів, завантаження зображень, керування профілем та організації перегляду контенту.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Значення теми для галузі інженерії програмного забезпечення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Розробка таких веб-додатків є актуальною задачею інженерії ПЗ, оскільки вимагає інтеграції сучасних технологій для обробки мультимедійного контенту, забезпечення масштабованості, безпеки та зручності інтерфейсу. Вона демонструє застосування REST API, контейнеризації та авторизації через JWT.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Мета роботи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Розробити функціональний та безпечний веб-сервіс для завантаження та перегляду зображень користувачами.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Предмет роботи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Процеси розробки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бекенду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FastAPI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зберігання зображень і даних у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реалізація авторизації, обробка запитів REST API, зберігання файлів у змонтованих томах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Об’єкт роботи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Веб-додаток-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хостинг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зображень на базі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FastAPI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фронтендом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що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хоститься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через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HTTP-сервер.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2/17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ctrTitle"/>
          </p:nvPr>
        </p:nvSpPr>
        <p:spPr>
          <a:xfrm>
            <a:off x="1524000" y="1663304"/>
            <a:ext cx="9144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Постановка задачі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1"/>
          </p:nvPr>
        </p:nvSpPr>
        <p:spPr>
          <a:xfrm>
            <a:off x="927610" y="2567263"/>
            <a:ext cx="10336800" cy="4140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Перелік задач, функцій, які потрібно було розв’язати для досягнення мети курсової роботи: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Реєстрація та авторизація користувачів: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Реалізація створення облікових записів з перевіркою унікальності </a:t>
            </a:r>
            <a:r>
              <a:rPr lang="ru-RU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логіну</a:t>
            </a:r>
            <a:r>
              <a:rPr lang="ru-RU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 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валідністю пароля. Підключення авторизації з використанням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токенів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доступу (JWT). Перевірка введених даних, повідомлення про помилки, забезпечення безпеки сесій.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Завантаження зображень: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Надання користувачам можливості обирати та завантажувати зображення, які зберігаються в окремій директорії. Кожне зображення супроводжується заголовком та метаданими користувача.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Перегляд контенту: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Реалізація загальної головної сторінки з усіма зображеннями, відображення зображень на профілі користувача, можливість перегляду окремих зображень у збільшеному вигляді.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Керування профілем: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Додано можливість редагувати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аватар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фон профілю. Завантажені файли відображаються на сторінках користувача в реальному часі.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Інфраструктура: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Застосування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розгортання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бекенду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бази даних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Налаштовано монтування директорій для збереження зображень та бази даних між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ребілдами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контейнерів.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Хостинг</a:t>
            </a: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фронтенду</a:t>
            </a: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Статичні HTML/JS сторінки розміщуються на простому HTTP-сервері </a:t>
            </a:r>
            <a:r>
              <a:rPr lang="uk-UA" sz="11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uk-UA" sz="11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uk-UA" sz="1100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http.server</a:t>
            </a:r>
            <a:r>
              <a:rPr lang="uk-UA" sz="11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) для 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демонстраційної роботи з API.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None/>
            </a:pPr>
            <a:endParaRPr dirty="0">
              <a:solidFill>
                <a:srgbClr val="002060"/>
              </a:solidFill>
            </a:endParaRPr>
          </a:p>
        </p:txBody>
      </p:sp>
      <p:sp>
        <p:nvSpPr>
          <p:cNvPr id="74" name="Google Shape;74;p10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3/17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75" name="Google Shape;75;p10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393371" y="1157985"/>
            <a:ext cx="9144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Аналіз предметної області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1524000" y="2695113"/>
            <a:ext cx="9144000" cy="3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endParaRPr sz="3200">
              <a:solidFill>
                <a:srgbClr val="00206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Обґрунтування вибору технологій та інструментів</a:t>
            </a:r>
            <a:endParaRPr sz="1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FastAPI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Один із найшвидших сучасних Python-фреймворків для створення RESTful API. Забезпечує високу продуктивність, асинхронну обробку запитів, автогенерацію документації (Swagger/OpenAPI) та зручність при написанні коду.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Потужна реляційна СУБД з підтримкою складних запитів, JSON-структур, транзакцій і високим рівнем надійності. Ідеально підходить для проєктів, де важлива цілісність та масштабованість даних.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Дозволяє створити ізольоване середовище для розгортання проєкту, забезпечує однакову роботу на різних машинах, спрощує тестування, деплоймент та CI/CD процеси.</a:t>
            </a:r>
            <a:b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HTTP Server (для фронтенду)</a:t>
            </a:r>
            <a:r>
              <a:rPr lang="uk-UA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Простий, але ефективний спосіб запуску статики (HTML/JS) на локальному сервері. Підходить для демонстрацій і розробки без складних налаштувань.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200">
              <a:solidFill>
                <a:srgbClr val="002060"/>
              </a:solidFill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11158330" y="6350230"/>
            <a:ext cx="10071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4/17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3" name="Google Shape;83;p11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524000" y="1340866"/>
            <a:ext cx="91440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Проєктування системи</a:t>
            </a:r>
            <a:br>
              <a:rPr lang="uk-UA">
                <a:solidFill>
                  <a:srgbClr val="002060"/>
                </a:solidFill>
              </a:rPr>
            </a:br>
            <a:r>
              <a:rPr lang="uk-UA">
                <a:solidFill>
                  <a:srgbClr val="002060"/>
                </a:solidFill>
              </a:rPr>
              <a:t/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"/>
          </p:nvPr>
        </p:nvSpPr>
        <p:spPr>
          <a:xfrm>
            <a:off x="1326291" y="2196261"/>
            <a:ext cx="9144000" cy="4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Способи/методи/методики вирішення поставленої задачі</a:t>
            </a: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розробки сайту-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хостингу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зображень були використані наступні методики та підходи: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Модульний підхід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Проєкт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структуровано на окремі логічні частини —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аутентифікація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завантаження зображень, профілі користувачів, головна сторінка, API-інтерфейси та адміністративна частина. Це полегшує підтримку та масштабування системи.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Вся взаємодія між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фронтендом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і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бекендом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побудована через REST-інтерфейси, що дозволяє легко інтегрувати інші клієнти (мобільні застосунки, сторонні сервіси тощо).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Безпека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Паролі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хешуються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 використанням алгоритму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bcrypt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Для запитів до API передбачено перевірку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токенів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доступу. Реалізовано захист від базових атак, таких як SQL-ін’єкції та CSRF.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Контейнеризація через </a:t>
            </a: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Усі сервіси запущено в контейнерах, що гарантує стабільність і повторюваність розгортання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проєкту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Міграції бази даних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Для управління структурою бази даних використано систему міграцій, що забезпечує контроль змін і відтворюваність середовища.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Обробка та зберігання файлів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Зображення зберігаються в окремій директорії з унікальними іменами, а в базі фіксується вся необхідна інформація для подальшого відображення та управління.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3200" dirty="0">
              <a:solidFill>
                <a:srgbClr val="002060"/>
              </a:solidFill>
            </a:endParaRPr>
          </a:p>
        </p:txBody>
      </p:sp>
      <p:sp>
        <p:nvSpPr>
          <p:cNvPr id="90" name="Google Shape;90;p12"/>
          <p:cNvSpPr txBox="1"/>
          <p:nvPr/>
        </p:nvSpPr>
        <p:spPr>
          <a:xfrm>
            <a:off x="9515061" y="6350230"/>
            <a:ext cx="26504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5/17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1" name="Google Shape;91;p12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Проєктування системи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9515061" y="6350230"/>
            <a:ext cx="26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6/17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"/>
          </p:nvPr>
        </p:nvSpPr>
        <p:spPr>
          <a:xfrm>
            <a:off x="1524000" y="2313650"/>
            <a:ext cx="9144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Діаграми</a:t>
            </a:r>
            <a:endParaRPr sz="3200">
              <a:solidFill>
                <a:srgbClr val="002060"/>
              </a:solidFill>
            </a:endParaRPr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075" y="2313656"/>
            <a:ext cx="3608001" cy="378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792325" y="5685400"/>
            <a:ext cx="9144000" cy="50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Діаграма </a:t>
            </a: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Use-case</a:t>
            </a:r>
            <a:endParaRPr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9234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Проєктування системи</a:t>
            </a: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9515061" y="6350230"/>
            <a:ext cx="26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7/17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1351006" y="2045763"/>
            <a:ext cx="9144000" cy="478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3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Математичні моделі, які було запропоновано в роботі</a:t>
            </a:r>
            <a:endParaRPr sz="13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авторизації та </a:t>
            </a: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аутентифікації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Реалізовано хешування паролів за допомогою алгоритму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bcrypt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Перевірка введених даних виконується згідно з умовами валідності (мінімальна довжина, складність пароля, підтвердження пароля). Також використовується логіка перевірки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токенів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при запитах до захищених API.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Модель управління даними в базі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Використовується реляційна модель бази даних. Основні операції реалізовано через SQL-запити (вибірка, оновлення, вставка, видалення) із застосуванням ORM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Eloquent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Дані про користувачів, зображення,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аватари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фонові зображення структуровані у вигляді пов’язаних таблиць.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3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Архітектура системи</a:t>
            </a:r>
            <a:endParaRPr sz="13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Архітектура реалізована за шаблоном </a:t>
            </a: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MVC (</a:t>
            </a: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Model-View-Controller</a:t>
            </a: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Клас-моделі взаємодіють з таблицями в </a:t>
            </a:r>
            <a:r>
              <a:rPr lang="en-US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SQL 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через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Eloquent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ORM. Визначають структуру сутностей (користувачі, зображення) та зв’язки між ними.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Інтерфейс користувача реалізовано за допомогою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Blade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-шаблонів. Вони відображають завантажені зображення, профілі та головну сторінку.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uk-UA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Обробляє HTTP-запити, виконує перевірку даних, викликає відповідні моделі та повертає шаблони або JSON-відповіді для API.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1847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rgbClr val="002060"/>
                </a:solidFill>
              </a:rPr>
              <a:t>Проєктування системи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9515061" y="6350230"/>
            <a:ext cx="265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8/17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1524000" y="2462425"/>
            <a:ext cx="9144000" cy="6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Вимоги до системи (функціональні та нефункціональні)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Функціональні вимоги:</a:t>
            </a:r>
            <a:br>
              <a:rPr lang="uk-UA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Можливість реєстрації та авторизації користувачів.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Управління обліковим записом користувача.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Завантаження, перегляд та видалення зображень.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Можливість змінювати </a:t>
            </a:r>
            <a:r>
              <a:rPr lang="uk-UA" sz="11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аватар</a:t>
            </a: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фон профілю.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Відображення особистої галереї користувача.</a:t>
            </a:r>
            <a:br>
              <a:rPr lang="uk-UA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Головна сторінка з новими зображеннями.</a:t>
            </a:r>
            <a:endParaRPr lang="uk-UA"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Нефункціональні вимоги:</a:t>
            </a:r>
            <a:b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Безпека: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Використання хешування паролів, захист API за </a:t>
            </a:r>
            <a:r>
              <a:rPr lang="uk-UA" sz="11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токенами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запобігання SQL-ін’єкціям.</a:t>
            </a:r>
            <a:b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Продуктивність: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Система має швидко відповідати на запити користувачів навіть при великій кількості зображень.</a:t>
            </a:r>
            <a:b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Масштабованість: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Підтримка збільшення кількості користувачів без потреби повної перебудови архітектури.</a:t>
            </a:r>
            <a:b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Зручність використання: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Простий і зрозумілий інтерфейс.</a:t>
            </a:r>
            <a:b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uk-UA" sz="11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Сумісність:</a:t>
            </a:r>
            <a:r>
              <a:rPr lang="uk-UA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Коректна робота в основних браузерах.</a:t>
            </a:r>
            <a:endParaRPr sz="1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endParaRPr sz="1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1524000" y="1663304"/>
            <a:ext cx="914400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rgbClr val="002060"/>
                </a:solidFill>
              </a:rPr>
              <a:t>Реалізація системи</a:t>
            </a:r>
            <a:br>
              <a:rPr lang="uk-UA">
                <a:solidFill>
                  <a:srgbClr val="002060"/>
                </a:solidFill>
              </a:rPr>
            </a:b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410998" y="2225963"/>
            <a:ext cx="11234100" cy="4632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 процесу розробки</a:t>
            </a:r>
            <a:b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Розробка сайту-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хостингу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зображень включала кілька ключових етапів: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Аналіз вимог:</a:t>
            </a:r>
            <a:b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Визначення функціональних та нефункціональних вимог до системи.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Аналіз існуючих 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хостингів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зображень та виявлення типових недоліків (складність навігації, відсутність профілів, слабка безпека).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Проєктування</a:t>
            </a:r>
            <a:r>
              <a:rPr lang="uk-UA" sz="10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uk-UA" sz="10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Побудова </a:t>
            </a:r>
            <a:r>
              <a:rPr lang="en-US" sz="1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UC</a:t>
            </a:r>
            <a:r>
              <a:rPr lang="uk-UA" sz="10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-діаграми.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Визначення структури застосунку за шаблоном MVC (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Model-View-Controller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Розробка макету головної сторінки, профілю користувача та сторінки перегляду зображень.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Розробка:</a:t>
            </a:r>
            <a:b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Створення структури бази даних у 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PostgreSQL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Розробка 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бекенду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на основі 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FastAPI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Інтеграція JWT-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аутентифікації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для захисту API.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Реалізація завантаження зображень, збереження файлів у файловій системі та запис метаданих у базу.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Розробка особистого кабінету з можливістю зміни 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аватару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та фону.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Побудова головної сторінки з переглядом нових зображень усіх користувачів.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Створення адміністративної панелі з доступом лише для адміністраторів.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Тестування:</a:t>
            </a:r>
            <a:br>
              <a:rPr lang="uk-UA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Проведення модульного тестування </a:t>
            </a:r>
            <a:r>
              <a:rPr lang="uk-UA" sz="1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ендпоінтів</a:t>
            </a: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API.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Тестування взаємодії користувача з інтерфейсом.</a:t>
            </a:r>
            <a:b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uk-UA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Перевірка обмеження доступу до приватних ресурсів.</a:t>
            </a:r>
            <a:endParaRPr sz="1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Calibri"/>
              <a:buNone/>
            </a:pPr>
            <a:endParaRPr sz="3100" dirty="0">
              <a:solidFill>
                <a:srgbClr val="002060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9136251" y="6350230"/>
            <a:ext cx="302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chemeClr val="lt1"/>
                </a:solidFill>
              </a:rPr>
              <a:t>9/17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940525" y="54913"/>
            <a:ext cx="61654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НАЦІОНАЛЬНИЙ ТЕХНІЧНИЙ УНІВЕРСИТЕТ УКРАЇНИ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«КИЇВСЬКИЙ ПОЛІТЕХНІЧНИЙ ІНСТИТУТ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lt1"/>
                </a:solidFill>
              </a:rPr>
              <a:t>імені ІГОРЯ СІКОРСЬКОГО»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4">
  <a:themeElements>
    <a:clrScheme name="Офіс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</Words>
  <Application>Microsoft Office PowerPoint</Application>
  <PresentationFormat>Широкоэкранный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Roboto Mono</vt:lpstr>
      <vt:lpstr>Arial</vt:lpstr>
      <vt:lpstr>Tahoma</vt:lpstr>
      <vt:lpstr>Calibri</vt:lpstr>
      <vt:lpstr>Тема4</vt:lpstr>
      <vt:lpstr>  Веб-додаток для хостингу зображень  Виконав: Коваленко Данило Олексійович ТВ-31 Перевірив: Гагарін Олександр Олександрович  Рік захисту 2025</vt:lpstr>
      <vt:lpstr>Актуальність теми </vt:lpstr>
      <vt:lpstr>Постановка задачі </vt:lpstr>
      <vt:lpstr>Аналіз предметної області </vt:lpstr>
      <vt:lpstr>Проєктування системи  </vt:lpstr>
      <vt:lpstr>Проєктування системи</vt:lpstr>
      <vt:lpstr>Проєктування системи</vt:lpstr>
      <vt:lpstr>Проєктування системи </vt:lpstr>
      <vt:lpstr>Реалізація системи </vt:lpstr>
      <vt:lpstr>Реалізація системи  </vt:lpstr>
      <vt:lpstr>Реалізація системи</vt:lpstr>
      <vt:lpstr>Реалізація системи </vt:lpstr>
      <vt:lpstr>Реалізація системи  </vt:lpstr>
      <vt:lpstr>Тестування та верифікація </vt:lpstr>
      <vt:lpstr>Впровадження та супровід </vt:lpstr>
      <vt:lpstr>Висновки </vt:lpstr>
      <vt:lpstr>Посилання на Github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Веб-додаток для хостингу зображень  Виконав: Коваленко Данило Олексійович ТВ-31 Перевірив: Гагарін Олександр Олександрович  Рік захисту 2025</dc:title>
  <cp:lastModifiedBy>NZXT</cp:lastModifiedBy>
  <cp:revision>3</cp:revision>
  <dcterms:modified xsi:type="dcterms:W3CDTF">2025-06-02T17:35:52Z</dcterms:modified>
</cp:coreProperties>
</file>